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3" r:id="rId4"/>
    <p:sldId id="269" r:id="rId5"/>
    <p:sldId id="270" r:id="rId6"/>
    <p:sldId id="274" r:id="rId7"/>
    <p:sldId id="271" r:id="rId8"/>
    <p:sldId id="276" r:id="rId9"/>
    <p:sldId id="275" r:id="rId10"/>
    <p:sldId id="277" r:id="rId11"/>
    <p:sldId id="278" r:id="rId12"/>
    <p:sldId id="286" r:id="rId13"/>
    <p:sldId id="279" r:id="rId14"/>
    <p:sldId id="280" r:id="rId15"/>
    <p:sldId id="28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OurNewScho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52"/>
            <a:ext cx="3995738" cy="285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3000372"/>
            <a:ext cx="8229600" cy="2786082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Разработка и утверждение образовательной программы начального общего образования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2000" dirty="0" smtClean="0"/>
              <a:t>Рабочие программы учебных предметов, курсов, дисциплин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Общие положения</a:t>
            </a:r>
          </a:p>
          <a:p>
            <a:pPr>
              <a:buNone/>
            </a:pPr>
            <a:endParaRPr lang="ru-RU" sz="2000" dirty="0" smtClean="0"/>
          </a:p>
          <a:p>
            <a:r>
              <a:rPr lang="ru-RU" sz="2000" dirty="0" smtClean="0"/>
              <a:t>Основное содержание учебных предметов </a:t>
            </a:r>
            <a:r>
              <a:rPr lang="ru-RU" sz="2000" i="1" dirty="0" smtClean="0"/>
              <a:t>( Русский язык, Литературное чтение, Иностранный язык, Математика, Окружающий мир, Изобразительное искусство, Музыка, Технология, Физическая культура)</a:t>
            </a:r>
          </a:p>
          <a:p>
            <a:pPr>
              <a:buNone/>
            </a:pPr>
            <a:endParaRPr lang="ru-RU" sz="1600" dirty="0" smtClean="0"/>
          </a:p>
          <a:p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2000" dirty="0" smtClean="0"/>
              <a:t>Программа формирования универсальных учебных действий у обучающихся на ступени начального общего образования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i="1" dirty="0" smtClean="0"/>
              <a:t>Программа формирования универсальных учебных действий для начального общего образования:</a:t>
            </a:r>
            <a:endParaRPr lang="ru-RU" sz="1800" dirty="0" smtClean="0"/>
          </a:p>
          <a:p>
            <a:pPr lvl="0"/>
            <a:r>
              <a:rPr lang="ru-RU" sz="1800" dirty="0" smtClean="0"/>
              <a:t>устанавливает ценностные ориентиры начального общего образования;</a:t>
            </a:r>
          </a:p>
          <a:p>
            <a:pPr lvl="0"/>
            <a:r>
              <a:rPr lang="ru-RU" sz="1800" dirty="0" smtClean="0"/>
              <a:t>определяет понятие, функции, состав и характеристики универсальных учебных действий в младшем школьном возрасте;</a:t>
            </a:r>
          </a:p>
          <a:p>
            <a:pPr lvl="0"/>
            <a:r>
              <a:rPr lang="ru-RU" sz="1800" dirty="0" smtClean="0"/>
              <a:t>выявляет связь универсальных учебных действий с содержанием учебных предметов;</a:t>
            </a:r>
          </a:p>
          <a:p>
            <a:pPr lvl="0"/>
            <a:r>
              <a:rPr lang="ru-RU" sz="1800" dirty="0" smtClean="0"/>
              <a:t>определяет условия, обеспечивающие преемственность программы формирования у обучающихся универсальных учебных действий при переходе от дошкольного к начальному и основному общему образованию.</a:t>
            </a:r>
          </a:p>
          <a:p>
            <a:pPr>
              <a:buNone/>
            </a:pP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2000" dirty="0" smtClean="0"/>
              <a:t>Программа формирования универсальных учебных действий у обучающихся на ступени начального общего образования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000" dirty="0" smtClean="0"/>
              <a:t>Содержание программы:</a:t>
            </a:r>
          </a:p>
          <a:p>
            <a:r>
              <a:rPr lang="ru-RU" sz="2000" dirty="0" smtClean="0"/>
              <a:t>Место и роль программы формирования универсальных учебных действий у обучающихся на ступени начального общего образования</a:t>
            </a:r>
          </a:p>
          <a:p>
            <a:r>
              <a:rPr lang="ru-RU" sz="2000" dirty="0" smtClean="0"/>
              <a:t>Ценностные ориентиры начального общего образования</a:t>
            </a:r>
          </a:p>
          <a:p>
            <a:r>
              <a:rPr lang="ru-RU" sz="2000" dirty="0" smtClean="0"/>
              <a:t>Целевые установки системы начального общего образования</a:t>
            </a:r>
          </a:p>
          <a:p>
            <a:r>
              <a:rPr lang="ru-RU" sz="2000" dirty="0" smtClean="0"/>
              <a:t>Понятие «универсальные учебные действия»</a:t>
            </a:r>
          </a:p>
          <a:p>
            <a:r>
              <a:rPr lang="ru-RU" sz="2000" dirty="0" smtClean="0"/>
              <a:t>Функции универсальных учебных действий</a:t>
            </a:r>
          </a:p>
          <a:p>
            <a:r>
              <a:rPr lang="ru-RU" sz="2000" dirty="0" smtClean="0"/>
              <a:t>Виды универсальных учебных действий</a:t>
            </a:r>
          </a:p>
          <a:p>
            <a:r>
              <a:rPr lang="ru-RU" sz="2000" dirty="0" smtClean="0"/>
              <a:t>Личностные универсальные учебные действия</a:t>
            </a:r>
          </a:p>
          <a:p>
            <a:r>
              <a:rPr lang="ru-RU" sz="2000" dirty="0" smtClean="0"/>
              <a:t>Регулятивные универсальные учебные действия</a:t>
            </a:r>
          </a:p>
          <a:p>
            <a:r>
              <a:rPr lang="ru-RU" sz="2000" dirty="0" smtClean="0"/>
              <a:t>Познавательные универсальные учебные действия</a:t>
            </a:r>
          </a:p>
          <a:p>
            <a:r>
              <a:rPr lang="ru-RU" sz="2000" dirty="0" smtClean="0"/>
              <a:t>Коммуникативные универсальные учебные действия</a:t>
            </a:r>
          </a:p>
          <a:p>
            <a:r>
              <a:rPr lang="ru-RU" sz="2000" dirty="0" smtClean="0"/>
              <a:t>Критериями оценки </a:t>
            </a:r>
            <a:r>
              <a:rPr lang="ru-RU" sz="2000" dirty="0" err="1" smtClean="0"/>
              <a:t>сформированности</a:t>
            </a:r>
            <a:r>
              <a:rPr lang="ru-RU" sz="2000" dirty="0" smtClean="0"/>
              <a:t> УУД у учащихся</a:t>
            </a:r>
          </a:p>
          <a:p>
            <a:r>
              <a:rPr lang="ru-RU" sz="2000" dirty="0" smtClean="0"/>
              <a:t>Связь универсальных учебных действий с содержанием учебных предметов</a:t>
            </a:r>
          </a:p>
          <a:p>
            <a:r>
              <a:rPr lang="ru-RU" sz="2000" dirty="0" smtClean="0"/>
              <a:t>Обеспечение преемственности программы формирования универсальных учебных действий при переходе от дошкольного к начальному </a:t>
            </a:r>
            <a:br>
              <a:rPr lang="ru-RU" sz="2000" dirty="0" smtClean="0"/>
            </a:br>
            <a:r>
              <a:rPr lang="ru-RU" sz="2000" dirty="0" smtClean="0"/>
              <a:t>и основному общему образованию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2000" dirty="0" smtClean="0"/>
              <a:t>Программа духовно-нравственного развития, воспитания обучающихся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i="1" dirty="0" smtClean="0"/>
              <a:t>Нормативно-правовая и документальная основа программы </a:t>
            </a:r>
            <a:r>
              <a:rPr lang="ru-RU" sz="1500" dirty="0" smtClean="0"/>
              <a:t>(Нормативно-правовой и документальной основой  программы духовно-нравственного развития и воспитания обучающихся на ступени начального общего образования являются Закон Российской Федерации «Об образовании», Стандарт, Концепция духовно-нравственного развития и воспитания личности гражданина России)</a:t>
            </a:r>
          </a:p>
          <a:p>
            <a:r>
              <a:rPr lang="ru-RU" sz="2000" i="1" dirty="0" smtClean="0"/>
              <a:t>Разделы программы</a:t>
            </a:r>
          </a:p>
          <a:p>
            <a:pPr>
              <a:buNone/>
            </a:pPr>
            <a:r>
              <a:rPr lang="ru-RU" sz="1500" dirty="0" smtClean="0"/>
              <a:t>Цель и задачи духовно-нравственного развития и воспитания обучающихся на ступени начального общего образования </a:t>
            </a:r>
          </a:p>
          <a:p>
            <a:pPr>
              <a:buNone/>
            </a:pPr>
            <a:r>
              <a:rPr lang="ru-RU" sz="1500" dirty="0" smtClean="0"/>
              <a:t>Ценностные установки духовно-нравственного развития и воспитания обучающихся</a:t>
            </a:r>
          </a:p>
          <a:p>
            <a:pPr>
              <a:buNone/>
            </a:pPr>
            <a:r>
              <a:rPr lang="ru-RU" sz="1500" dirty="0" smtClean="0"/>
              <a:t>Основные направления и ценностные основы духовно-нравственного развития и воспитания обучающихся на ступени начального общего образования. </a:t>
            </a:r>
          </a:p>
          <a:p>
            <a:pPr>
              <a:buNone/>
            </a:pPr>
            <a:r>
              <a:rPr lang="ru-RU" sz="1500" dirty="0" smtClean="0"/>
              <a:t>Содержание духовно-нравственного развития и воспитания обучающихся на ступени начального общего образования. </a:t>
            </a:r>
          </a:p>
          <a:p>
            <a:pPr>
              <a:buNone/>
            </a:pPr>
            <a:r>
              <a:rPr lang="ru-RU" sz="1500" dirty="0" smtClean="0"/>
              <a:t>Совместная деятельность  образовательного учреждения, семьи и общественности по духовно-нравственному развитию и воспитанию обучающихся. </a:t>
            </a:r>
          </a:p>
          <a:p>
            <a:pPr>
              <a:buNone/>
            </a:pPr>
            <a:r>
              <a:rPr lang="ru-RU" sz="1500" dirty="0" smtClean="0"/>
              <a:t>Планируемые результаты духовно-нравственного развития и воспитания обучающихся на ступени начального общего образования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2000" dirty="0" smtClean="0"/>
              <a:t>Программа формирования культуры  здорового и безопасного образа жизни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ru-RU" sz="1600" i="1" dirty="0" smtClean="0"/>
              <a:t>это комплексная программа формирования их знаний, установок, личностных ориентиров и норм поведения, обеспечивающих сохранение и укрепление физического и психологического здоровья как одного из ценностных составляющих, способствующих познавательному и эмоциональному развитию ребёнка, достижению планируемых результатов освоения основной образовательной программы начального общего образования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b="1" dirty="0" smtClean="0"/>
              <a:t>Содержание программы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Факторы, оказывающие существенное влияние на состояние здоровья детей</a:t>
            </a:r>
          </a:p>
          <a:p>
            <a:r>
              <a:rPr lang="ru-RU" sz="1600" dirty="0" smtClean="0"/>
              <a:t>Направления деятельности ОУ по формированию ценности здоровья и здорового образа жизни</a:t>
            </a:r>
          </a:p>
          <a:p>
            <a:r>
              <a:rPr lang="ru-RU" sz="1600" dirty="0" smtClean="0"/>
              <a:t>Задачи программы</a:t>
            </a:r>
          </a:p>
          <a:p>
            <a:r>
              <a:rPr lang="ru-RU" sz="1600" dirty="0" smtClean="0"/>
              <a:t>Базовая модель организации работы образовательного учреждения по формированию у обучающихся культуры здорового и безопасного образа жизни</a:t>
            </a:r>
          </a:p>
          <a:p>
            <a:r>
              <a:rPr lang="ru-RU" sz="1600" dirty="0" smtClean="0"/>
              <a:t>Структура системной работы по формированию  культуры здорового и безопасного образа жизни на ступени начального общего образования</a:t>
            </a:r>
          </a:p>
          <a:p>
            <a:r>
              <a:rPr lang="ru-RU" sz="1600" dirty="0" err="1" smtClean="0"/>
              <a:t>Здоровьесберегающая</a:t>
            </a:r>
            <a:r>
              <a:rPr lang="ru-RU" sz="1600" dirty="0" smtClean="0"/>
              <a:t> инфраструктура ОУ</a:t>
            </a:r>
          </a:p>
          <a:p>
            <a:r>
              <a:rPr lang="ru-RU" sz="1600" dirty="0" smtClean="0"/>
              <a:t>Рациональная организация учебной и </a:t>
            </a:r>
            <a:r>
              <a:rPr lang="ru-RU" sz="1600" dirty="0" err="1" smtClean="0"/>
              <a:t>внеучебной</a:t>
            </a:r>
            <a:r>
              <a:rPr lang="ru-RU" sz="1600" dirty="0" smtClean="0"/>
              <a:t> деятельности обучающихся</a:t>
            </a:r>
          </a:p>
          <a:p>
            <a:r>
              <a:rPr lang="ru-RU" sz="1600" dirty="0" smtClean="0"/>
              <a:t>Эффективная организация физкультурно-оздоровительной работы</a:t>
            </a:r>
          </a:p>
          <a:p>
            <a:r>
              <a:rPr lang="ru-RU" sz="1600" dirty="0" smtClean="0"/>
              <a:t>Реализация дополнительных образовательных  программ</a:t>
            </a:r>
          </a:p>
          <a:p>
            <a:r>
              <a:rPr lang="ru-RU" sz="1600" dirty="0" smtClean="0"/>
              <a:t>Просветительская работа с родителями (законными представителями) </a:t>
            </a:r>
          </a:p>
          <a:p>
            <a:pPr>
              <a:buNone/>
            </a:pPr>
            <a:r>
              <a:rPr lang="ru-RU" sz="1600" dirty="0" smtClean="0"/>
              <a:t> 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8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2000" dirty="0" smtClean="0"/>
              <a:t>Система оценки достижения планируемых результатов освоения основной образовательной программы начального общего образования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Основным объектом</a:t>
            </a:r>
            <a:r>
              <a:rPr lang="ru-RU" sz="1800" b="1" dirty="0" smtClean="0"/>
              <a:t> </a:t>
            </a:r>
            <a:r>
              <a:rPr lang="ru-RU" sz="1800" dirty="0" smtClean="0"/>
              <a:t>системы оценки результатов образования на ступени начального общего образования, её содержательной и </a:t>
            </a:r>
            <a:r>
              <a:rPr lang="ru-RU" sz="1800" dirty="0" err="1" smtClean="0"/>
              <a:t>критериальной</a:t>
            </a:r>
            <a:r>
              <a:rPr lang="ru-RU" sz="1800" dirty="0" smtClean="0"/>
              <a:t> базой выступают планируемые результаты</a:t>
            </a:r>
            <a:r>
              <a:rPr lang="ru-RU" sz="1800" b="1" dirty="0" smtClean="0"/>
              <a:t> </a:t>
            </a:r>
            <a:r>
              <a:rPr lang="ru-RU" sz="1800" dirty="0" smtClean="0"/>
              <a:t>освоения обучающимися основной образовательной программы начального общего образования. </a:t>
            </a:r>
          </a:p>
          <a:p>
            <a:pPr>
              <a:buNone/>
            </a:pPr>
            <a:r>
              <a:rPr lang="ru-RU" sz="1800" dirty="0" smtClean="0"/>
              <a:t>Система оценки достижения планируемых результатов выступает как неотъемлемая часть </a:t>
            </a:r>
            <a:r>
              <a:rPr lang="ru-RU" sz="1800" i="1" dirty="0" smtClean="0"/>
              <a:t>обеспечения качества образования.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Система оценки достижения планируемых результатов освоения ООП предполагает </a:t>
            </a:r>
            <a:r>
              <a:rPr lang="ru-RU" sz="1800" b="1" i="1" dirty="0" smtClean="0"/>
              <a:t>комплексный подход к оценке результатов </a:t>
            </a:r>
            <a:r>
              <a:rPr lang="ru-RU" sz="1800" dirty="0" smtClean="0"/>
              <a:t>образования: </a:t>
            </a:r>
            <a:r>
              <a:rPr lang="ru-RU" sz="1800" b="1" i="1" dirty="0" smtClean="0"/>
              <a:t>личностных, </a:t>
            </a:r>
            <a:r>
              <a:rPr lang="ru-RU" sz="1800" b="1" i="1" dirty="0" err="1" smtClean="0"/>
              <a:t>метапредметных</a:t>
            </a:r>
            <a:r>
              <a:rPr lang="ru-RU" sz="1800" b="1" i="1" dirty="0" smtClean="0"/>
              <a:t> </a:t>
            </a:r>
            <a:r>
              <a:rPr lang="ru-RU" sz="1800" dirty="0" smtClean="0"/>
              <a:t>и </a:t>
            </a:r>
            <a:r>
              <a:rPr lang="ru-RU" sz="1800" b="1" i="1" dirty="0" smtClean="0"/>
              <a:t>предметных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dirty="0" smtClean="0"/>
              <a:t>В  </a:t>
            </a:r>
            <a:r>
              <a:rPr lang="ru-RU" sz="1800" b="1" dirty="0" smtClean="0"/>
              <a:t>первом классе</a:t>
            </a:r>
            <a:r>
              <a:rPr lang="ru-RU" sz="1800" dirty="0" smtClean="0"/>
              <a:t> начальной школы система контроля и оценки строится на содержательно-оценочной основе без использования отметок. </a:t>
            </a:r>
          </a:p>
          <a:p>
            <a:pPr>
              <a:buNone/>
            </a:pPr>
            <a:r>
              <a:rPr lang="ru-RU" sz="1800" b="1" dirty="0" smtClean="0"/>
              <a:t>Организация накопительной системы оценки. </a:t>
            </a:r>
          </a:p>
          <a:p>
            <a:pPr>
              <a:buNone/>
            </a:pPr>
            <a:r>
              <a:rPr lang="ru-RU" sz="1800" b="1" dirty="0" smtClean="0"/>
              <a:t>Портфель достижений. </a:t>
            </a:r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3200" i="1" dirty="0" smtClean="0"/>
              <a:t>Структура образовательной программы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пояснительная записка;</a:t>
            </a:r>
          </a:p>
          <a:p>
            <a:r>
              <a:rPr lang="ru-RU" dirty="0" smtClean="0"/>
              <a:t>планируемые результаты освоения обучающимися основной образовательной программы начального общего образования;</a:t>
            </a:r>
          </a:p>
          <a:p>
            <a:r>
              <a:rPr lang="ru-RU" dirty="0" smtClean="0"/>
              <a:t>образовательный план;</a:t>
            </a:r>
          </a:p>
          <a:p>
            <a:r>
              <a:rPr lang="ru-RU" dirty="0" smtClean="0"/>
              <a:t>рабочие программы учебных предметов, курсов, дисциплин;</a:t>
            </a:r>
          </a:p>
          <a:p>
            <a:r>
              <a:rPr lang="ru-RU" dirty="0" smtClean="0"/>
              <a:t>программа формирования универсальных учебных действий у обучающихся на ступени начального общего образования;</a:t>
            </a:r>
          </a:p>
          <a:p>
            <a:r>
              <a:rPr lang="ru-RU" dirty="0" smtClean="0"/>
              <a:t>программа духовно-нравственного развития, воспитания обучающихся;</a:t>
            </a:r>
          </a:p>
          <a:p>
            <a:r>
              <a:rPr lang="ru-RU" dirty="0" smtClean="0"/>
              <a:t>программа формирования культуры  здорового и безопасного образа жизни;</a:t>
            </a:r>
          </a:p>
          <a:p>
            <a:r>
              <a:rPr lang="ru-RU" dirty="0" smtClean="0"/>
              <a:t>программа коррекционной работы (данная программа разрабатывается, если в образовательном учреждении есть дети с ограниченными возможностями здоровья);</a:t>
            </a:r>
          </a:p>
          <a:p>
            <a:r>
              <a:rPr lang="ru-RU" dirty="0" smtClean="0"/>
              <a:t>система оценки достижения планируемых результатов освоения основной образовательной программы начального общего образования.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В конце образовательной программы школы находится лист внесения изменений и дополнений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3200" i="1" dirty="0" smtClean="0"/>
              <a:t>Структура образовательной программы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Основная образовательная программа начального общего образования, разработанная на основе ФГОС, содержит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b="1" i="1" dirty="0" smtClean="0"/>
              <a:t>обязательную часть</a:t>
            </a:r>
            <a:r>
              <a:rPr lang="ru-RU" sz="2400" b="1" dirty="0" smtClean="0"/>
              <a:t> (80 %,)  </a:t>
            </a:r>
          </a:p>
          <a:p>
            <a:pPr>
              <a:buNone/>
            </a:pPr>
            <a:r>
              <a:rPr lang="ru-RU" sz="2400" dirty="0" smtClean="0"/>
              <a:t>и </a:t>
            </a:r>
            <a:r>
              <a:rPr lang="ru-RU" sz="2400" b="1" i="1" dirty="0" smtClean="0"/>
              <a:t>часть, формируемую участниками образовательного процесса</a:t>
            </a:r>
            <a:r>
              <a:rPr lang="ru-RU" sz="2400" b="1" dirty="0" smtClean="0"/>
              <a:t> (20 %),</a:t>
            </a:r>
            <a:r>
              <a:rPr lang="ru-RU" sz="2400" dirty="0" smtClean="0"/>
              <a:t> включающую   содержание, отражающее национально-региональные особенности, интересы  участников образовательного процесса и др. </a:t>
            </a:r>
          </a:p>
          <a:p>
            <a:pPr>
              <a:buNone/>
            </a:pPr>
            <a:r>
              <a:rPr lang="ru-RU" sz="2400" dirty="0" smtClean="0"/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3200" i="1" dirty="0" smtClean="0"/>
              <a:t>Пояснительная записка </a:t>
            </a:r>
            <a:br>
              <a:rPr lang="ru-RU" sz="3200" i="1" dirty="0" smtClean="0"/>
            </a:br>
            <a:r>
              <a:rPr lang="ru-RU" sz="3200" i="1" dirty="0" smtClean="0"/>
              <a:t>образовательной программы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200" i="1" dirty="0" smtClean="0"/>
              <a:t>Пояснительная записка образовательной программы содержит</a:t>
            </a:r>
            <a:r>
              <a:rPr lang="ru-RU" sz="2200" dirty="0" smtClean="0"/>
              <a:t>:</a:t>
            </a:r>
          </a:p>
          <a:p>
            <a:r>
              <a:rPr lang="ru-RU" sz="2200" dirty="0" smtClean="0"/>
              <a:t>социальную характеристику учащихся </a:t>
            </a:r>
            <a:r>
              <a:rPr lang="ru-RU" sz="2200" b="1" i="1" dirty="0" smtClean="0"/>
              <a:t>данной школы</a:t>
            </a:r>
            <a:r>
              <a:rPr lang="ru-RU" sz="2200" b="1" dirty="0" smtClean="0"/>
              <a:t> </a:t>
            </a:r>
            <a:r>
              <a:rPr lang="ru-RU" sz="2200" dirty="0" smtClean="0"/>
              <a:t>определенного возраста, отражающую особенности контингента  (её можно рассматривать как своеобразную фиксацию социально-психологических особенностей детей на входе, обуславливающих выбор школой образовательной системы); </a:t>
            </a:r>
          </a:p>
          <a:p>
            <a:r>
              <a:rPr lang="ru-RU" sz="2200" dirty="0" smtClean="0"/>
              <a:t>целевые ориентиры ступени образования для </a:t>
            </a:r>
            <a:r>
              <a:rPr lang="ru-RU" sz="2200" b="1" i="1" dirty="0" smtClean="0"/>
              <a:t>данной школы</a:t>
            </a:r>
            <a:r>
              <a:rPr lang="ru-RU" sz="2200" i="1" dirty="0" smtClean="0"/>
              <a:t>,</a:t>
            </a:r>
            <a:r>
              <a:rPr lang="ru-RU" sz="2200" dirty="0" smtClean="0"/>
              <a:t>  в том числе задачи, решаемые учащимися, задачи, решаемые  педагогами; </a:t>
            </a:r>
          </a:p>
          <a:p>
            <a:r>
              <a:rPr lang="ru-RU" sz="2200" dirty="0" smtClean="0"/>
              <a:t>краткую характеристику видов деятельности, организуемых в школе и адекватных  возрастным возможностям учащихся,   используемых в обучении  образовательных технологий.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2800" i="1" dirty="0" smtClean="0"/>
              <a:t>Планируемые результаты освоения образовательной программы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500" i="1" dirty="0" smtClean="0"/>
              <a:t>Планируемые результаты освоения образовательной программы</a:t>
            </a:r>
            <a:r>
              <a:rPr lang="ru-RU" sz="1500" dirty="0" smtClean="0"/>
              <a:t> в соответствии с </a:t>
            </a:r>
            <a:r>
              <a:rPr lang="ru-RU" sz="1500" i="1" dirty="0" smtClean="0"/>
              <a:t>требованиями</a:t>
            </a:r>
            <a:r>
              <a:rPr lang="ru-RU" sz="1500" dirty="0" smtClean="0"/>
              <a:t> нового образовательного </a:t>
            </a:r>
            <a:r>
              <a:rPr lang="ru-RU" sz="1500" i="1" dirty="0" smtClean="0"/>
              <a:t>стандарта и целевыми ориентирами школы</a:t>
            </a:r>
            <a:r>
              <a:rPr lang="ru-RU" sz="1500" dirty="0" smtClean="0"/>
              <a:t> содержат </a:t>
            </a:r>
            <a:r>
              <a:rPr lang="ru-RU" sz="1500" b="1" dirty="0" smtClean="0"/>
              <a:t>три группы</a:t>
            </a:r>
            <a:r>
              <a:rPr lang="ru-RU" sz="1500" dirty="0" smtClean="0"/>
              <a:t>:</a:t>
            </a:r>
          </a:p>
          <a:p>
            <a:r>
              <a:rPr lang="ru-RU" sz="1500" b="1" i="1" dirty="0" smtClean="0"/>
              <a:t>предметные</a:t>
            </a:r>
            <a:r>
              <a:rPr lang="ru-RU" sz="1500" b="1" dirty="0" smtClean="0"/>
              <a:t> результаты </a:t>
            </a:r>
            <a:r>
              <a:rPr lang="ru-RU" sz="1500" dirty="0" smtClean="0"/>
              <a:t>(указывается минимум предметных знаний в соответствии со стандартом и перечень предметных результатов, определяемых используемыми школой УМК и дополнительными учебными курсами, выходящими за рамки требований стандарта); </a:t>
            </a:r>
          </a:p>
          <a:p>
            <a:r>
              <a:rPr lang="ru-RU" sz="1500" b="1" i="1" dirty="0" err="1" smtClean="0"/>
              <a:t>метапредметные</a:t>
            </a:r>
            <a:r>
              <a:rPr lang="ru-RU" sz="1500" b="1" dirty="0" smtClean="0"/>
              <a:t> результаты </a:t>
            </a:r>
            <a:r>
              <a:rPr lang="ru-RU" sz="1500" dirty="0" smtClean="0"/>
              <a:t>(указываются обобщённые способы деятельности, обеспечивающие освоение предметного содержания, умения учебной деятельности); Например, освоенные обучающимися универсальные учебные действия (познавательные, регулятивные и коммуникативные).</a:t>
            </a:r>
          </a:p>
          <a:p>
            <a:r>
              <a:rPr lang="ru-RU" sz="1500" b="1" i="1" dirty="0" smtClean="0"/>
              <a:t>личностные</a:t>
            </a:r>
            <a:r>
              <a:rPr lang="ru-RU" sz="1500" b="1" dirty="0" smtClean="0"/>
              <a:t> результаты </a:t>
            </a:r>
            <a:r>
              <a:rPr lang="ru-RU" sz="1500" dirty="0" smtClean="0"/>
              <a:t>(указываются ценностные ориентации школьников, социальные чувства, индивидуальные психологические характеристики, воспитываемые и развиваемые у учащихся в соответствии с целевыми ориентирами школы). Например, индивидуальный прогресс в основных сферах личностного развития – эмоциональной, познавательной, </a:t>
            </a:r>
            <a:r>
              <a:rPr lang="ru-RU" sz="1500" dirty="0" err="1" smtClean="0"/>
              <a:t>саморегуляции</a:t>
            </a:r>
            <a:r>
              <a:rPr lang="ru-RU" sz="1500" dirty="0" smtClean="0"/>
              <a:t>.</a:t>
            </a:r>
          </a:p>
          <a:p>
            <a:pPr>
              <a:buNone/>
            </a:pPr>
            <a:r>
              <a:rPr lang="ru-RU" sz="1500" i="1" dirty="0" smtClean="0"/>
              <a:t>В данном разделе   представляются образовательные результаты, гарантируемые </a:t>
            </a:r>
            <a:r>
              <a:rPr lang="ru-RU" sz="1500" b="1" i="1" dirty="0" smtClean="0"/>
              <a:t>данной школой </a:t>
            </a:r>
            <a:r>
              <a:rPr lang="ru-RU" sz="1500" i="1" dirty="0" smtClean="0"/>
              <a:t>и  контрольно-измерительные  материалы для оценки результатов  выполнения  ООП.</a:t>
            </a:r>
          </a:p>
          <a:p>
            <a:pPr>
              <a:buNone/>
            </a:pPr>
            <a:endParaRPr lang="ru-RU" sz="1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ru-RU" sz="2800" i="1" dirty="0" smtClean="0"/>
              <a:t>Планируемые результаты освоения образовательной программы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i="1" dirty="0" smtClean="0"/>
              <a:t>Содержание и структура планируемых результатов определяются их основными функциями</a:t>
            </a:r>
            <a:r>
              <a:rPr lang="ru-RU" sz="1800" dirty="0" smtClean="0"/>
              <a:t>:</a:t>
            </a:r>
          </a:p>
          <a:p>
            <a:pPr>
              <a:buNone/>
            </a:pPr>
            <a:r>
              <a:rPr lang="ru-RU" sz="1800" dirty="0" smtClean="0"/>
              <a:t>1) служить </a:t>
            </a:r>
            <a:r>
              <a:rPr lang="ru-RU" sz="1800" dirty="0" err="1" smtClean="0"/>
              <a:t>критериальной</a:t>
            </a:r>
            <a:r>
              <a:rPr lang="ru-RU" sz="1800" dirty="0" smtClean="0"/>
              <a:t> основой для оценки выполнения Требований стандарта к результатам деятельности системы образования в целом и к результатам деятельности ее отдельных субъектов (образовательных учреждений, педагогов, обучающихся);</a:t>
            </a:r>
          </a:p>
          <a:p>
            <a:pPr>
              <a:buNone/>
            </a:pPr>
            <a:r>
              <a:rPr lang="ru-RU" sz="1800" dirty="0" smtClean="0"/>
              <a:t>2) являться основой для ресурсного обеспечения и организации образовательного процесса.</a:t>
            </a:r>
          </a:p>
          <a:p>
            <a:pPr>
              <a:buNone/>
            </a:pPr>
            <a:r>
              <a:rPr lang="ru-RU" sz="1800" dirty="0" smtClean="0"/>
              <a:t>Основными адресатами и пользователями планируемых результатов являются: лица, принимающие решения о развитии системы образования на разных ее уровнях (федеральном, региональном, муниципальном); учащиеся и их родители; учителя и школьные психологи;   руководители образовательных учреждений; авторы программ и учебников;  разработчики   измерительных материалов;  сотрудники различных служб контроля и оценки качества образования.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/>
              <a:t>Образовательный план</a:t>
            </a:r>
            <a:br>
              <a:rPr lang="ru-RU" sz="3200" dirty="0" smtClean="0"/>
            </a:br>
            <a:r>
              <a:rPr lang="ru-RU" sz="3200" dirty="0" smtClean="0"/>
              <a:t> (учебный план начального общего образования)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   </a:t>
            </a:r>
            <a:r>
              <a:rPr lang="ru-RU" sz="1800" i="1" dirty="0" smtClean="0"/>
              <a:t>Основой для разработки учебного плана образовательного учреждения является базисный учебный план. В учебном плане образовательного учреждения отражаются и конкретизируются основные показатели базисного учебного плана:</a:t>
            </a:r>
          </a:p>
          <a:p>
            <a:r>
              <a:rPr lang="ru-RU" sz="1800" dirty="0" smtClean="0"/>
              <a:t>состав учебных предметов;</a:t>
            </a:r>
          </a:p>
          <a:p>
            <a:r>
              <a:rPr lang="ru-RU" sz="1800" dirty="0" smtClean="0"/>
              <a:t>недельное распределение учебного времени, отводимого на освоение содержания образования по классам, учебным предметам;</a:t>
            </a:r>
          </a:p>
          <a:p>
            <a:r>
              <a:rPr lang="ru-RU" sz="1800" dirty="0" smtClean="0"/>
              <a:t>максимально допустимая недельная нагрузка обучающихся;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/>
              <a:t>Образовательный план</a:t>
            </a:r>
            <a:br>
              <a:rPr lang="ru-RU" sz="3200" dirty="0" smtClean="0"/>
            </a:br>
            <a:r>
              <a:rPr lang="ru-RU" sz="3200" dirty="0" smtClean="0"/>
              <a:t> (учебный план начального общего образования)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i="1" dirty="0" smtClean="0"/>
              <a:t>Учебный план состоит </a:t>
            </a:r>
            <a:r>
              <a:rPr lang="ru-RU" b="1" i="1" dirty="0" smtClean="0"/>
              <a:t>из двух частей</a:t>
            </a:r>
            <a:r>
              <a:rPr lang="ru-RU" i="1" dirty="0" smtClean="0"/>
              <a:t> – обязательной части и части, формируемой участниками образовательного процесса, включающей внеурочную деятельность, осуществляемую во второй половине дня.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Обязательная часть </a:t>
            </a:r>
            <a:r>
              <a:rPr lang="ru-RU" dirty="0" smtClean="0"/>
              <a:t> учебного плана определяет состав обязательных учебных предметов и учебное время, отводимое на их изучение по классам (годам) обучения.</a:t>
            </a:r>
          </a:p>
          <a:p>
            <a:pPr>
              <a:buNone/>
            </a:pPr>
            <a:r>
              <a:rPr lang="ru-RU" b="1" dirty="0" smtClean="0"/>
              <a:t>Обязательная часть </a:t>
            </a:r>
            <a:r>
              <a:rPr lang="ru-RU" dirty="0" smtClean="0"/>
              <a:t>учебного плана отражает содержание образования, которое обеспечивает решение важнейших целей современного начального образования:</a:t>
            </a:r>
          </a:p>
          <a:p>
            <a:pPr lvl="0"/>
            <a:r>
              <a:rPr lang="ru-RU" dirty="0" smtClean="0"/>
              <a:t>формирование гражданской идентичности обучающихся;</a:t>
            </a:r>
          </a:p>
          <a:p>
            <a:pPr lvl="0"/>
            <a:r>
              <a:rPr lang="ru-RU" dirty="0" smtClean="0"/>
              <a:t>их приобщение к общекультурным и национальным ценностям, информационным технологиям;</a:t>
            </a:r>
          </a:p>
          <a:p>
            <a:pPr lvl="0"/>
            <a:r>
              <a:rPr lang="ru-RU" dirty="0" smtClean="0"/>
              <a:t>готовность к продолжению образования на последующих ступенях основного общего образования;</a:t>
            </a:r>
          </a:p>
          <a:p>
            <a:pPr lvl="0"/>
            <a:r>
              <a:rPr lang="ru-RU" dirty="0" smtClean="0"/>
              <a:t>формирование здорового образа жизни, элементарных правил поведения в экстремальных ситуациях;</a:t>
            </a:r>
          </a:p>
          <a:p>
            <a:pPr lvl="0"/>
            <a:r>
              <a:rPr lang="ru-RU" dirty="0" smtClean="0"/>
              <a:t>личностное развитие обучающегося в соответствии с его индивидуальностью.</a:t>
            </a:r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Школа по своему усмотрению использует учебное время данной части на различные виды деятельности по каждому предмету (проектная деятельность, практические и лабораторные занятия, экскурсии и др.)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/>
              <a:t>Образовательный план</a:t>
            </a:r>
            <a:br>
              <a:rPr lang="ru-RU" sz="3200" dirty="0" smtClean="0"/>
            </a:br>
            <a:r>
              <a:rPr lang="ru-RU" sz="3200" dirty="0" smtClean="0"/>
              <a:t> (учебный план начального общего образования)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      Часть базисного учебного плана, формируемая участниками  образовательного процесса, </a:t>
            </a:r>
            <a:r>
              <a:rPr lang="ru-RU" sz="1800" dirty="0" smtClean="0"/>
              <a:t>обеспечивает реализацию индивидуальных потребностей обучающихся. Время, отводимое на данную часть внутри максимально допустимой недельной нагрузки (в 1 классе в соответствии с санитарно-гигиеническими требованиями эта часть отсутствует в пределах максимально допустимой недельной нагрузки обучающихся), может быть использовано: </a:t>
            </a:r>
          </a:p>
          <a:p>
            <a:pPr lvl="0"/>
            <a:r>
              <a:rPr lang="ru-RU" sz="1800" dirty="0" smtClean="0"/>
              <a:t>на увеличение учебных часов, отводимых на изучение отдельных учебных предметов обязательной части; </a:t>
            </a:r>
          </a:p>
          <a:p>
            <a:pPr lvl="0"/>
            <a:r>
              <a:rPr lang="ru-RU" sz="1800" dirty="0" smtClean="0"/>
              <a:t>на введение учебных курсов, обеспечивающих различные интересы обучающихся</a:t>
            </a:r>
            <a:r>
              <a:rPr lang="ru-RU" sz="180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1231</Words>
  <Application>Microsoft Office PowerPoint</Application>
  <PresentationFormat>Экран (4:3)</PresentationFormat>
  <Paragraphs>116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Разработка и утверждение образовательной программы начального общего образования </vt:lpstr>
      <vt:lpstr>Структура образовательной программы </vt:lpstr>
      <vt:lpstr>Структура образовательной программы </vt:lpstr>
      <vt:lpstr>Пояснительная записка  образовательной программы </vt:lpstr>
      <vt:lpstr>Планируемые результаты освоения образовательной программы</vt:lpstr>
      <vt:lpstr>Планируемые результаты освоения образовательной программы</vt:lpstr>
      <vt:lpstr>Образовательный план  (учебный план начального общего образования)</vt:lpstr>
      <vt:lpstr>Образовательный план  (учебный план начального общего образования)</vt:lpstr>
      <vt:lpstr>Образовательный план  (учебный план начального общего образования)</vt:lpstr>
      <vt:lpstr>Рабочие программы учебных предметов, курсов, дисциплин</vt:lpstr>
      <vt:lpstr>Программа формирования универсальных учебных действий у обучающихся на ступени начального общего образования</vt:lpstr>
      <vt:lpstr>Программа формирования универсальных учебных действий у обучающихся на ступени начального общего образования</vt:lpstr>
      <vt:lpstr>Программа духовно-нравственного развития, воспитания обучающихся</vt:lpstr>
      <vt:lpstr>Программа формирования культуры  здорового и безопасного образа жизни</vt:lpstr>
      <vt:lpstr>Система оценки достижения планируемых результатов освоения основной образовательной программы начального общего образования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и утверждение образовательной программы начального общего образования. </dc:title>
  <cp:lastModifiedBy>HP</cp:lastModifiedBy>
  <cp:revision>38</cp:revision>
  <dcterms:modified xsi:type="dcterms:W3CDTF">2011-04-06T10:50:21Z</dcterms:modified>
</cp:coreProperties>
</file>